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336" r:id="rId3"/>
    <p:sldId id="337" r:id="rId4"/>
    <p:sldId id="298" r:id="rId5"/>
    <p:sldId id="300" r:id="rId6"/>
    <p:sldId id="257" r:id="rId7"/>
    <p:sldId id="301" r:id="rId8"/>
    <p:sldId id="302" r:id="rId9"/>
    <p:sldId id="322" r:id="rId10"/>
    <p:sldId id="321" r:id="rId11"/>
    <p:sldId id="323" r:id="rId12"/>
    <p:sldId id="324" r:id="rId13"/>
    <p:sldId id="325" r:id="rId14"/>
    <p:sldId id="331" r:id="rId15"/>
    <p:sldId id="332" r:id="rId16"/>
    <p:sldId id="339" r:id="rId17"/>
    <p:sldId id="340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AA0BA5A-3E43-4CEF-A822-1340FC9DF16F}" v="2" dt="2022-09-27T09:57:32.78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755" autoAdjust="0"/>
    <p:restoredTop sz="94674"/>
  </p:normalViewPr>
  <p:slideViewPr>
    <p:cSldViewPr snapToGrid="0">
      <p:cViewPr varScale="1">
        <p:scale>
          <a:sx n="78" d="100"/>
          <a:sy n="78" d="100"/>
        </p:scale>
        <p:origin x="1027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en Wu" userId="S::chen.wu@plantandfood.co.nz::da96a95a-f87c-4fe0-9d9f-11da1e015044" providerId="AD" clId="Web-{4AA0BA5A-3E43-4CEF-A822-1340FC9DF16F}"/>
    <pc:docChg chg="modSld">
      <pc:chgData name="Chen Wu" userId="S::chen.wu@plantandfood.co.nz::da96a95a-f87c-4fe0-9d9f-11da1e015044" providerId="AD" clId="Web-{4AA0BA5A-3E43-4CEF-A822-1340FC9DF16F}" dt="2022-09-27T09:57:32.780" v="1" actId="1076"/>
      <pc:docMkLst>
        <pc:docMk/>
      </pc:docMkLst>
      <pc:sldChg chg="modSp">
        <pc:chgData name="Chen Wu" userId="S::chen.wu@plantandfood.co.nz::da96a95a-f87c-4fe0-9d9f-11da1e015044" providerId="AD" clId="Web-{4AA0BA5A-3E43-4CEF-A822-1340FC9DF16F}" dt="2022-09-27T09:57:32.780" v="1" actId="1076"/>
        <pc:sldMkLst>
          <pc:docMk/>
          <pc:sldMk cId="2718069648" sldId="329"/>
        </pc:sldMkLst>
        <pc:picChg chg="mod">
          <ac:chgData name="Chen Wu" userId="S::chen.wu@plantandfood.co.nz::da96a95a-f87c-4fe0-9d9f-11da1e015044" providerId="AD" clId="Web-{4AA0BA5A-3E43-4CEF-A822-1340FC9DF16F}" dt="2022-09-27T09:57:32.780" v="1" actId="1076"/>
          <ac:picMkLst>
            <pc:docMk/>
            <pc:sldMk cId="2718069648" sldId="329"/>
            <ac:picMk id="17" creationId="{47841288-9CCE-B03F-8F40-502A96138E54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F7ED4A-C471-DBEB-7C2E-B066938938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307FCC-C4C8-CD80-284D-A36120C1B4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260940-9B0F-BF0A-AB86-C0F8114631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31D88C-AB22-4145-B7AA-BE9B2343D393}" type="datetimeFigureOut">
              <a:rPr lang="en-US" smtClean="0"/>
              <a:t>10/26/2022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25315C-DA1B-CA37-7D81-2C20B53333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2E19B3-5EBA-4D25-0699-AEA058995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09057-A7AF-D64F-BE35-1442612DBC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35591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837A0-32FB-67AC-E682-CF00D923A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C7597FD-D764-BEF8-61DD-506F728B44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3A83CC-1308-DA26-8B2A-BE69CF9EC1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31D88C-AB22-4145-B7AA-BE9B2343D393}" type="datetimeFigureOut">
              <a:rPr lang="en-US" smtClean="0"/>
              <a:t>10/26/2022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DAF19E-F243-9659-12E1-8C71544037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244024-D486-A03E-AA1E-F1FCB60AC2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09057-A7AF-D64F-BE35-1442612DBC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4005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CB7AC52-F19D-074B-04A0-BF8FE230CF9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9DE8178-21EF-5C6F-33C7-FD43EC9884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BB7934-291F-D605-B28C-03E3E09618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31D88C-AB22-4145-B7AA-BE9B2343D393}" type="datetimeFigureOut">
              <a:rPr lang="en-US" smtClean="0"/>
              <a:t>10/26/2022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4D6A09-37C2-6DB1-6715-B37FD060A5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97FF6E-960D-BD8C-DD0A-91A9E36F0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09057-A7AF-D64F-BE35-1442612DBC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7847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C88431-5771-3D58-92EB-EDE499D116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1F7197-D7FF-5245-D1D2-37F57A6A1C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FD821E-2301-7A99-3B75-E50F50FE2B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31D88C-AB22-4145-B7AA-BE9B2343D393}" type="datetimeFigureOut">
              <a:rPr lang="en-US" smtClean="0"/>
              <a:t>10/26/2022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23E314-F5A8-117F-2046-2C49524385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CB3A44-3229-DCD3-6654-B7D9AA6C7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09057-A7AF-D64F-BE35-1442612DBC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7129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CE341-DEB7-43F9-A96D-2CCA9679D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65FC44-0957-6827-0560-F356E6041D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501B38-00CC-0A23-89A1-9DDB5B37DE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31D88C-AB22-4145-B7AA-BE9B2343D393}" type="datetimeFigureOut">
              <a:rPr lang="en-US" smtClean="0"/>
              <a:t>10/26/2022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CF3998-882D-E7F5-74C9-5659EFA99B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957E17-25F5-49EE-CACC-2A2C8A5655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09057-A7AF-D64F-BE35-1442612DBC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6730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CE02C-B788-9A81-248F-B5152F53A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ADFFAE-008E-611E-C16E-86E901937F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DD7BBD-1883-0534-5390-451552D08B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E7E972-D419-D97F-06DC-1996A23BA0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31D88C-AB22-4145-B7AA-BE9B2343D393}" type="datetimeFigureOut">
              <a:rPr lang="en-US" smtClean="0"/>
              <a:t>10/26/2022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7BCD4D-8A83-5589-34F0-8CD1A5720C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347BC1-8C6D-26E8-BB84-9529960706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09057-A7AF-D64F-BE35-1442612DBC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726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58037-A4CE-86F3-1319-165E2FF6E3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B62485-CAB3-DDC9-ED50-8D12D34CAD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DC9C75-E18D-397A-1492-8FAA08E300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B6E74EC-1602-99BA-D5A3-413978764C7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E0840A5-ACF4-B61E-CE9F-3C57C244D5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F016F8F-995D-05F4-AA21-7EA28CEDB6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31D88C-AB22-4145-B7AA-BE9B2343D393}" type="datetimeFigureOut">
              <a:rPr lang="en-US" smtClean="0"/>
              <a:t>10/26/2022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B5C0268-3E8C-35B7-81D1-95E284C455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F26A51D-6F5F-2CED-22D4-4D97877875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09057-A7AF-D64F-BE35-1442612DBC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2280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2AB04B-5E44-7762-9E5E-206C1BACC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8A2CF71-2176-0117-BF2E-49ABDD1C34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31D88C-AB22-4145-B7AA-BE9B2343D393}" type="datetimeFigureOut">
              <a:rPr lang="en-US" smtClean="0"/>
              <a:t>10/26/2022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E73E87-0048-D026-9793-B9B8BE6650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C65BE9-D599-D2B4-3783-194ACB946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09057-A7AF-D64F-BE35-1442612DBC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5311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6DF3F34-D9D8-5E50-56E4-0AFF5DF56C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31D88C-AB22-4145-B7AA-BE9B2343D393}" type="datetimeFigureOut">
              <a:rPr lang="en-US" smtClean="0"/>
              <a:t>10/26/2022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C9A2523-1886-AE6A-8989-1E0C843396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F18D9C-AFDB-FAEB-697A-C84572375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09057-A7AF-D64F-BE35-1442612DBC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52481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7BD16F-F377-3FF0-AB57-889D549D14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D3E3A7-C73A-5BEC-73DE-0E7F6DD971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E0C152-CCA1-6E72-5C99-D25F429084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6F5A03-F19E-20A6-BBDD-12BF67558A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31D88C-AB22-4145-B7AA-BE9B2343D393}" type="datetimeFigureOut">
              <a:rPr lang="en-US" smtClean="0"/>
              <a:t>10/26/2022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6AEE73-1A8C-586F-BBC9-097E5F1A15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F6C789-67BD-6656-1B4C-3E8A16884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09057-A7AF-D64F-BE35-1442612DBC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1123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45FA9-EAD0-3F15-1D29-455C46D394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3B2C03A-A068-1723-76AA-3EE250A41C0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3ED134-136C-F6A3-D19E-B47DEB37E5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9DC694-03CD-796A-3593-8AE99CDAD6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31D88C-AB22-4145-B7AA-BE9B2343D393}" type="datetimeFigureOut">
              <a:rPr lang="en-US" smtClean="0"/>
              <a:t>10/26/2022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0B09F5-F417-7DB6-8F9A-845D1F84C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9646BE-684F-52C0-9672-4A2757E6F5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09057-A7AF-D64F-BE35-1442612DBC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5453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EFC06EF-89EB-C3FB-F1A2-2E2D09DC34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644B7E-CDB7-8718-198E-5972A3F1BF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83B4BC-D441-33B2-D28A-D0CC14540C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31D88C-AB22-4145-B7AA-BE9B2343D393}" type="datetimeFigureOut">
              <a:rPr lang="en-US" smtClean="0"/>
              <a:t>10/26/2022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DFCC94-7244-B2F5-4D3D-29B8EA9927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082CAF-D6A2-DE2A-D265-C4ABE1C503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C09057-A7AF-D64F-BE35-1442612DBC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4866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782CE7-D652-DCFE-6E60-379235991F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74838" y="1600200"/>
            <a:ext cx="9242323" cy="1655763"/>
          </a:xfrm>
        </p:spPr>
        <p:txBody>
          <a:bodyPr/>
          <a:lstStyle/>
          <a:p>
            <a:r>
              <a:rPr lang="en-US" dirty="0"/>
              <a:t>Image-based </a:t>
            </a:r>
            <a:r>
              <a:rPr lang="en-US" dirty="0" err="1"/>
              <a:t>HiC</a:t>
            </a:r>
            <a:r>
              <a:rPr lang="en-US" dirty="0"/>
              <a:t> scaffolding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2BB523B-E629-DC31-0132-5F119697A3D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Yuhuai Luo</a:t>
            </a:r>
          </a:p>
          <a:p>
            <a:endParaRPr lang="en-US" dirty="0"/>
          </a:p>
          <a:p>
            <a:r>
              <a:rPr lang="en-US" dirty="0"/>
              <a:t>Member: Yuhuai Luo, Chen Wu &amp; Sam Birch</a:t>
            </a:r>
          </a:p>
          <a:p>
            <a:r>
              <a:rPr lang="en-US" dirty="0"/>
              <a:t>Others: Usman R, Cecilia Deng and Harris Lin</a:t>
            </a:r>
          </a:p>
        </p:txBody>
      </p:sp>
    </p:spTree>
    <p:extLst>
      <p:ext uri="{BB962C8B-B14F-4D97-AF65-F5344CB8AC3E}">
        <p14:creationId xmlns:p14="http://schemas.microsoft.com/office/powerpoint/2010/main" val="5841934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FE584D-2281-379E-A4B6-342EF5E23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Peak detection result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108177-D774-4325-6DA7-33C6C0EB2C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Most of contigs were detected with peaks between 2 and 4</a:t>
            </a:r>
          </a:p>
          <a:p>
            <a:r>
              <a:rPr lang="en-US" dirty="0"/>
              <a:t>Longer contigs correspond to less number of detected peaks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B42A9F-E523-019A-4650-EE21CF44E0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4135"/>
          <a:stretch/>
        </p:blipFill>
        <p:spPr>
          <a:xfrm>
            <a:off x="750603" y="3076358"/>
            <a:ext cx="5785995" cy="35462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A0D1A87-272F-6429-5C1C-994511B425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5855" y="2921978"/>
            <a:ext cx="5275347" cy="354628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ECBB6AF-96CA-85A8-B2E9-E5F917F70C55}"/>
              </a:ext>
            </a:extLst>
          </p:cNvPr>
          <p:cNvSpPr txBox="1"/>
          <p:nvPr/>
        </p:nvSpPr>
        <p:spPr>
          <a:xfrm rot="16200000">
            <a:off x="5503369" y="4414259"/>
            <a:ext cx="1435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Contig length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ABF5D7-D1B5-D447-27B8-1CDB5FDED15A}"/>
              </a:ext>
            </a:extLst>
          </p:cNvPr>
          <p:cNvSpPr txBox="1"/>
          <p:nvPr/>
        </p:nvSpPr>
        <p:spPr>
          <a:xfrm>
            <a:off x="8005942" y="6438198"/>
            <a:ext cx="1795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Number of peaks</a:t>
            </a:r>
          </a:p>
        </p:txBody>
      </p:sp>
      <p:pic>
        <p:nvPicPr>
          <p:cNvPr id="3074" name="Picture 2" descr="image">
            <a:extLst>
              <a:ext uri="{FF2B5EF4-FFF2-40B4-BE49-F238E27FC236}">
                <a16:creationId xmlns:a16="http://schemas.microsoft.com/office/drawing/2014/main" id="{3D03B64D-5848-E9A1-2188-FCFC83C599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9777" y="3303152"/>
            <a:ext cx="1925750" cy="1115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C4088C6-C435-A070-4162-694AC027B811}"/>
              </a:ext>
            </a:extLst>
          </p:cNvPr>
          <p:cNvCxnSpPr/>
          <p:nvPr/>
        </p:nvCxnSpPr>
        <p:spPr>
          <a:xfrm>
            <a:off x="9662582" y="3012843"/>
            <a:ext cx="0" cy="29328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33BE534-4B64-AC4F-C628-4C053F19D3E2}"/>
              </a:ext>
            </a:extLst>
          </p:cNvPr>
          <p:cNvCxnSpPr/>
          <p:nvPr/>
        </p:nvCxnSpPr>
        <p:spPr>
          <a:xfrm>
            <a:off x="9710083" y="3488375"/>
            <a:ext cx="0" cy="29328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58EE063-8D3E-AA48-C43C-93D7453303CA}"/>
              </a:ext>
            </a:extLst>
          </p:cNvPr>
          <p:cNvSpPr txBox="1"/>
          <p:nvPr/>
        </p:nvSpPr>
        <p:spPr>
          <a:xfrm>
            <a:off x="8739080" y="2737312"/>
            <a:ext cx="22071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TH: </a:t>
            </a:r>
            <a:r>
              <a:rPr lang="en-US" dirty="0" err="1"/>
              <a:t>median_height</a:t>
            </a:r>
            <a:r>
              <a:rPr lang="en-US" dirty="0"/>
              <a:t>*4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9099BC2-96A7-FC43-B9B8-1182610C4446}"/>
              </a:ext>
            </a:extLst>
          </p:cNvPr>
          <p:cNvCxnSpPr/>
          <p:nvPr/>
        </p:nvCxnSpPr>
        <p:spPr>
          <a:xfrm>
            <a:off x="10622503" y="3697924"/>
            <a:ext cx="0" cy="29328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30495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2E7AA-D6A4-5B1C-8122-98A9B5986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Peak detection threshold adjustment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D56152-7AC9-8325-6D86-E5723116D6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201" y="2423214"/>
            <a:ext cx="5275347" cy="3546281"/>
          </a:xfrm>
          <a:prstGeom prst="rect">
            <a:avLst/>
          </a:prstGeom>
        </p:spPr>
      </p:pic>
      <p:pic>
        <p:nvPicPr>
          <p:cNvPr id="5" name="Picture 2" descr="image">
            <a:extLst>
              <a:ext uri="{FF2B5EF4-FFF2-40B4-BE49-F238E27FC236}">
                <a16:creationId xmlns:a16="http://schemas.microsoft.com/office/drawing/2014/main" id="{42286B41-CFEA-2414-9892-0A8D7EDC2D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58" y="2777362"/>
            <a:ext cx="1796281" cy="1040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0064AAA-F00B-44B8-D5FF-9506A2B2C689}"/>
              </a:ext>
            </a:extLst>
          </p:cNvPr>
          <p:cNvSpPr txBox="1"/>
          <p:nvPr/>
        </p:nvSpPr>
        <p:spPr>
          <a:xfrm>
            <a:off x="2279736" y="2288277"/>
            <a:ext cx="22071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TH: </a:t>
            </a:r>
            <a:r>
              <a:rPr lang="en-US" dirty="0" err="1"/>
              <a:t>median_height</a:t>
            </a:r>
            <a:r>
              <a:rPr lang="en-US" dirty="0"/>
              <a:t>*4</a:t>
            </a:r>
          </a:p>
        </p:txBody>
      </p:sp>
      <p:pic>
        <p:nvPicPr>
          <p:cNvPr id="5124" name="Picture 4" descr="image">
            <a:extLst>
              <a:ext uri="{FF2B5EF4-FFF2-40B4-BE49-F238E27FC236}">
                <a16:creationId xmlns:a16="http://schemas.microsoft.com/office/drawing/2014/main" id="{AD125497-9B9B-A196-F5A1-3FA575B315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0367" y="2461068"/>
            <a:ext cx="5507623" cy="3399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image">
            <a:extLst>
              <a:ext uri="{FF2B5EF4-FFF2-40B4-BE49-F238E27FC236}">
                <a16:creationId xmlns:a16="http://schemas.microsoft.com/office/drawing/2014/main" id="{B01625C8-0A88-6879-8DCE-3BF8BCE67B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5535" y="2708270"/>
            <a:ext cx="2183389" cy="363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7B1BE22-8EB8-2208-83DD-705DB3933038}"/>
              </a:ext>
            </a:extLst>
          </p:cNvPr>
          <p:cNvSpPr txBox="1"/>
          <p:nvPr/>
        </p:nvSpPr>
        <p:spPr>
          <a:xfrm>
            <a:off x="7880606" y="2288277"/>
            <a:ext cx="22071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TH: </a:t>
            </a:r>
            <a:r>
              <a:rPr lang="en-US" dirty="0" err="1"/>
              <a:t>median_height</a:t>
            </a:r>
            <a:r>
              <a:rPr lang="en-US" dirty="0"/>
              <a:t>*3</a:t>
            </a:r>
          </a:p>
        </p:txBody>
      </p:sp>
      <p:pic>
        <p:nvPicPr>
          <p:cNvPr id="5126" name="Picture 6" descr="image">
            <a:extLst>
              <a:ext uri="{FF2B5EF4-FFF2-40B4-BE49-F238E27FC236}">
                <a16:creationId xmlns:a16="http://schemas.microsoft.com/office/drawing/2014/main" id="{005CB0A9-514B-8331-8276-13BC8B39B2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8987" y="5860670"/>
            <a:ext cx="2654629" cy="839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B021282-EA5F-4850-6D29-3154DCF364C1}"/>
              </a:ext>
            </a:extLst>
          </p:cNvPr>
          <p:cNvSpPr txBox="1"/>
          <p:nvPr/>
        </p:nvSpPr>
        <p:spPr>
          <a:xfrm>
            <a:off x="613201" y="5989003"/>
            <a:ext cx="1947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Resize to be visible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A88F412-A13A-E356-3891-CB674E7B9BDA}"/>
              </a:ext>
            </a:extLst>
          </p:cNvPr>
          <p:cNvCxnSpPr>
            <a:cxnSpLocks/>
          </p:cNvCxnSpPr>
          <p:nvPr/>
        </p:nvCxnSpPr>
        <p:spPr>
          <a:xfrm>
            <a:off x="5759532" y="3429000"/>
            <a:ext cx="605642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8" name="Picture 8" descr="image">
            <a:extLst>
              <a:ext uri="{FF2B5EF4-FFF2-40B4-BE49-F238E27FC236}">
                <a16:creationId xmlns:a16="http://schemas.microsoft.com/office/drawing/2014/main" id="{81EA7ADB-F1D0-0789-8316-8726226A3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3307" y="5822152"/>
            <a:ext cx="2114636" cy="1002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7AC45087-AF4F-330F-EB27-0081AABA3AE5}"/>
              </a:ext>
            </a:extLst>
          </p:cNvPr>
          <p:cNvSpPr/>
          <p:nvPr/>
        </p:nvSpPr>
        <p:spPr>
          <a:xfrm>
            <a:off x="7390951" y="3106113"/>
            <a:ext cx="296883" cy="35722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9B4A9D4-56BF-8BA2-8353-C0C2918D7918}"/>
              </a:ext>
            </a:extLst>
          </p:cNvPr>
          <p:cNvSpPr/>
          <p:nvPr/>
        </p:nvSpPr>
        <p:spPr>
          <a:xfrm>
            <a:off x="8162232" y="3669476"/>
            <a:ext cx="126744" cy="10487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3795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99F84-7A0B-75D2-7B46-D1F20380A3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graph</a:t>
            </a:r>
          </a:p>
        </p:txBody>
      </p:sp>
      <p:pic>
        <p:nvPicPr>
          <p:cNvPr id="6148" name="Picture 4" descr="image">
            <a:extLst>
              <a:ext uri="{FF2B5EF4-FFF2-40B4-BE49-F238E27FC236}">
                <a16:creationId xmlns:a16="http://schemas.microsoft.com/office/drawing/2014/main" id="{1DA96486-5BF8-DDB4-0458-4084211333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203" y="2902839"/>
            <a:ext cx="5171283" cy="315357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608A639-C78F-A1F5-5272-C5C91E4CC6DA}"/>
              </a:ext>
            </a:extLst>
          </p:cNvPr>
          <p:cNvSpPr txBox="1"/>
          <p:nvPr/>
        </p:nvSpPr>
        <p:spPr>
          <a:xfrm>
            <a:off x="2279736" y="2288277"/>
            <a:ext cx="22071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TH: </a:t>
            </a:r>
            <a:r>
              <a:rPr lang="en-US" dirty="0" err="1"/>
              <a:t>median_height</a:t>
            </a:r>
            <a:r>
              <a:rPr lang="en-US" dirty="0"/>
              <a:t>*4</a:t>
            </a:r>
          </a:p>
        </p:txBody>
      </p:sp>
      <p:pic>
        <p:nvPicPr>
          <p:cNvPr id="6150" name="Picture 6" descr="image">
            <a:extLst>
              <a:ext uri="{FF2B5EF4-FFF2-40B4-BE49-F238E27FC236}">
                <a16:creationId xmlns:a16="http://schemas.microsoft.com/office/drawing/2014/main" id="{231EB6DF-F153-EF1D-202E-26AD90C2C0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3828" y="2902839"/>
            <a:ext cx="5059593" cy="315357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CABBFC8-A3E9-5BFB-DDEB-7CC874D25B37}"/>
              </a:ext>
            </a:extLst>
          </p:cNvPr>
          <p:cNvSpPr txBox="1"/>
          <p:nvPr/>
        </p:nvSpPr>
        <p:spPr>
          <a:xfrm>
            <a:off x="7880606" y="2288277"/>
            <a:ext cx="22071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TH: </a:t>
            </a:r>
            <a:r>
              <a:rPr lang="en-US" dirty="0" err="1"/>
              <a:t>median_height</a:t>
            </a:r>
            <a:r>
              <a:rPr lang="en-US" dirty="0"/>
              <a:t>*3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71E117F-27C5-A101-6857-B817CC42F4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en-US" dirty="0"/>
              <a:t>Reduced TH induces more false positive connections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BEE19ED-1358-D313-41F4-5E7F21A884B8}"/>
              </a:ext>
            </a:extLst>
          </p:cNvPr>
          <p:cNvSpPr/>
          <p:nvPr/>
        </p:nvSpPr>
        <p:spPr>
          <a:xfrm>
            <a:off x="4251366" y="5189517"/>
            <a:ext cx="866899" cy="593766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rgbClr val="FF0000"/>
                </a:solidFill>
              </a:ln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39874331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1C2E14-CA4E-3D0B-356B-D1A07332A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was wrong for this cluster?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FA4B1966-4C32-65A6-5A97-0ECFE58C7F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380" t="75348" r="20174" b="5323"/>
          <a:stretch/>
        </p:blipFill>
        <p:spPr bwMode="auto">
          <a:xfrm>
            <a:off x="6652971" y="2154411"/>
            <a:ext cx="4394619" cy="3660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CCCCF61-FF84-3999-6625-C5ACBD47E9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557" y="1523103"/>
            <a:ext cx="5756528" cy="63130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170C426-784F-F9D0-46AC-2C5CB9DD1F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011" y="2542960"/>
            <a:ext cx="5591074" cy="65593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2851ADE-8BDA-8C3B-3480-DB52F7CA97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7557" y="3358662"/>
            <a:ext cx="5756528" cy="69250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8AC0198-5C9D-5F6F-008A-ABE56B38D0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7911" y="4118177"/>
            <a:ext cx="5696174" cy="63130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39547E4-42EF-388F-E60C-044FC60B994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4422" y="4888709"/>
            <a:ext cx="5621026" cy="63556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E468578-1818-8060-5A3A-714007D4002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2005" y="5654675"/>
            <a:ext cx="5533443" cy="838200"/>
          </a:xfrm>
          <a:prstGeom prst="rect">
            <a:avLst/>
          </a:prstGeom>
        </p:spPr>
      </p:pic>
      <p:sp>
        <p:nvSpPr>
          <p:cNvPr id="33" name="Flowchart: Connector 32">
            <a:extLst>
              <a:ext uri="{FF2B5EF4-FFF2-40B4-BE49-F238E27FC236}">
                <a16:creationId xmlns:a16="http://schemas.microsoft.com/office/drawing/2014/main" id="{AB9FDBB8-D3D8-D2B7-3156-F0068C209A29}"/>
              </a:ext>
            </a:extLst>
          </p:cNvPr>
          <p:cNvSpPr/>
          <p:nvPr/>
        </p:nvSpPr>
        <p:spPr>
          <a:xfrm>
            <a:off x="8867508" y="3339302"/>
            <a:ext cx="169069" cy="160498"/>
          </a:xfrm>
          <a:prstGeom prst="flowChartConnector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34" name="Flowchart: Connector 33">
            <a:extLst>
              <a:ext uri="{FF2B5EF4-FFF2-40B4-BE49-F238E27FC236}">
                <a16:creationId xmlns:a16="http://schemas.microsoft.com/office/drawing/2014/main" id="{51A9D0C5-07C2-265F-0813-059AFE4ABE42}"/>
              </a:ext>
            </a:extLst>
          </p:cNvPr>
          <p:cNvSpPr/>
          <p:nvPr/>
        </p:nvSpPr>
        <p:spPr>
          <a:xfrm>
            <a:off x="8243753" y="3957679"/>
            <a:ext cx="169069" cy="160498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35" name="Flowchart: Connector 34">
            <a:extLst>
              <a:ext uri="{FF2B5EF4-FFF2-40B4-BE49-F238E27FC236}">
                <a16:creationId xmlns:a16="http://schemas.microsoft.com/office/drawing/2014/main" id="{F73A1CB0-1050-55BA-5907-B60C7A1A71F9}"/>
              </a:ext>
            </a:extLst>
          </p:cNvPr>
          <p:cNvSpPr/>
          <p:nvPr/>
        </p:nvSpPr>
        <p:spPr>
          <a:xfrm>
            <a:off x="9601200" y="3358662"/>
            <a:ext cx="169069" cy="160498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36" name="Flowchart: Connector 35">
            <a:extLst>
              <a:ext uri="{FF2B5EF4-FFF2-40B4-BE49-F238E27FC236}">
                <a16:creationId xmlns:a16="http://schemas.microsoft.com/office/drawing/2014/main" id="{E02AE736-3CA8-16AA-2113-7FB6551601E2}"/>
              </a:ext>
            </a:extLst>
          </p:cNvPr>
          <p:cNvSpPr/>
          <p:nvPr/>
        </p:nvSpPr>
        <p:spPr>
          <a:xfrm>
            <a:off x="9432131" y="2957709"/>
            <a:ext cx="169069" cy="160498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37" name="Flowchart: Connector 36">
            <a:extLst>
              <a:ext uri="{FF2B5EF4-FFF2-40B4-BE49-F238E27FC236}">
                <a16:creationId xmlns:a16="http://schemas.microsoft.com/office/drawing/2014/main" id="{38439D86-FF25-7AF4-161D-04B3D88244C9}"/>
              </a:ext>
            </a:extLst>
          </p:cNvPr>
          <p:cNvSpPr/>
          <p:nvPr/>
        </p:nvSpPr>
        <p:spPr>
          <a:xfrm>
            <a:off x="9432131" y="2957709"/>
            <a:ext cx="169069" cy="160498"/>
          </a:xfrm>
          <a:prstGeom prst="flowChartConnector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39" name="Flowchart: Connector 38">
            <a:extLst>
              <a:ext uri="{FF2B5EF4-FFF2-40B4-BE49-F238E27FC236}">
                <a16:creationId xmlns:a16="http://schemas.microsoft.com/office/drawing/2014/main" id="{9CEBEE8E-426B-D4DF-7AE3-EFE7D1790206}"/>
              </a:ext>
            </a:extLst>
          </p:cNvPr>
          <p:cNvSpPr/>
          <p:nvPr/>
        </p:nvSpPr>
        <p:spPr>
          <a:xfrm>
            <a:off x="7933538" y="4382068"/>
            <a:ext cx="169069" cy="160498"/>
          </a:xfrm>
          <a:prstGeom prst="flowChartConnector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40" name="Flowchart: Connector 39">
            <a:extLst>
              <a:ext uri="{FF2B5EF4-FFF2-40B4-BE49-F238E27FC236}">
                <a16:creationId xmlns:a16="http://schemas.microsoft.com/office/drawing/2014/main" id="{83FBC09E-FCF2-4970-B592-E6027628420E}"/>
              </a:ext>
            </a:extLst>
          </p:cNvPr>
          <p:cNvSpPr/>
          <p:nvPr/>
        </p:nvSpPr>
        <p:spPr>
          <a:xfrm>
            <a:off x="8572071" y="4542566"/>
            <a:ext cx="169069" cy="160498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41" name="Flowchart: Connector 40">
            <a:extLst>
              <a:ext uri="{FF2B5EF4-FFF2-40B4-BE49-F238E27FC236}">
                <a16:creationId xmlns:a16="http://schemas.microsoft.com/office/drawing/2014/main" id="{24F44986-72DF-4BBB-0976-D916A130944F}"/>
              </a:ext>
            </a:extLst>
          </p:cNvPr>
          <p:cNvSpPr/>
          <p:nvPr/>
        </p:nvSpPr>
        <p:spPr>
          <a:xfrm>
            <a:off x="8243753" y="3957679"/>
            <a:ext cx="169069" cy="160498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42" name="Flowchart: Connector 41">
            <a:extLst>
              <a:ext uri="{FF2B5EF4-FFF2-40B4-BE49-F238E27FC236}">
                <a16:creationId xmlns:a16="http://schemas.microsoft.com/office/drawing/2014/main" id="{DC72B165-1D8C-2F80-5C06-544609A480CD}"/>
              </a:ext>
            </a:extLst>
          </p:cNvPr>
          <p:cNvSpPr/>
          <p:nvPr/>
        </p:nvSpPr>
        <p:spPr>
          <a:xfrm>
            <a:off x="7764469" y="4221570"/>
            <a:ext cx="169069" cy="160498"/>
          </a:xfrm>
          <a:prstGeom prst="flowChartConnector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43" name="Flowchart: Connector 42">
            <a:extLst>
              <a:ext uri="{FF2B5EF4-FFF2-40B4-BE49-F238E27FC236}">
                <a16:creationId xmlns:a16="http://schemas.microsoft.com/office/drawing/2014/main" id="{6BC5BCEC-AE58-B63F-EBC4-95ACD72DC100}"/>
              </a:ext>
            </a:extLst>
          </p:cNvPr>
          <p:cNvSpPr/>
          <p:nvPr/>
        </p:nvSpPr>
        <p:spPr>
          <a:xfrm>
            <a:off x="7933538" y="4382068"/>
            <a:ext cx="169069" cy="160498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44" name="Flowchart: Connector 43">
            <a:extLst>
              <a:ext uri="{FF2B5EF4-FFF2-40B4-BE49-F238E27FC236}">
                <a16:creationId xmlns:a16="http://schemas.microsoft.com/office/drawing/2014/main" id="{98C78CC7-140D-C51D-6F9D-8A2C15DF2DFB}"/>
              </a:ext>
            </a:extLst>
          </p:cNvPr>
          <p:cNvSpPr/>
          <p:nvPr/>
        </p:nvSpPr>
        <p:spPr>
          <a:xfrm>
            <a:off x="8243752" y="3957679"/>
            <a:ext cx="169069" cy="160498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45" name="Flowchart: Connector 44">
            <a:extLst>
              <a:ext uri="{FF2B5EF4-FFF2-40B4-BE49-F238E27FC236}">
                <a16:creationId xmlns:a16="http://schemas.microsoft.com/office/drawing/2014/main" id="{D3F0DD8A-ADED-9E9C-CF03-32B24C86F114}"/>
              </a:ext>
            </a:extLst>
          </p:cNvPr>
          <p:cNvSpPr/>
          <p:nvPr/>
        </p:nvSpPr>
        <p:spPr>
          <a:xfrm>
            <a:off x="8257219" y="3970921"/>
            <a:ext cx="169069" cy="160498"/>
          </a:xfrm>
          <a:prstGeom prst="flowChartConnector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46" name="Flowchart: Connector 45">
            <a:extLst>
              <a:ext uri="{FF2B5EF4-FFF2-40B4-BE49-F238E27FC236}">
                <a16:creationId xmlns:a16="http://schemas.microsoft.com/office/drawing/2014/main" id="{3162982F-585D-E7D9-E103-D34E610495B6}"/>
              </a:ext>
            </a:extLst>
          </p:cNvPr>
          <p:cNvSpPr/>
          <p:nvPr/>
        </p:nvSpPr>
        <p:spPr>
          <a:xfrm>
            <a:off x="7764469" y="4211296"/>
            <a:ext cx="169069" cy="160498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47" name="Flowchart: Connector 46">
            <a:extLst>
              <a:ext uri="{FF2B5EF4-FFF2-40B4-BE49-F238E27FC236}">
                <a16:creationId xmlns:a16="http://schemas.microsoft.com/office/drawing/2014/main" id="{1ECAB560-D01F-9EA9-671F-417EFF569870}"/>
              </a:ext>
            </a:extLst>
          </p:cNvPr>
          <p:cNvSpPr/>
          <p:nvPr/>
        </p:nvSpPr>
        <p:spPr>
          <a:xfrm>
            <a:off x="8572070" y="4542566"/>
            <a:ext cx="169069" cy="160498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48" name="Flowchart: Connector 47">
            <a:extLst>
              <a:ext uri="{FF2B5EF4-FFF2-40B4-BE49-F238E27FC236}">
                <a16:creationId xmlns:a16="http://schemas.microsoft.com/office/drawing/2014/main" id="{2E895D77-953E-51BB-6B88-F7EB4C9966F7}"/>
              </a:ext>
            </a:extLst>
          </p:cNvPr>
          <p:cNvSpPr/>
          <p:nvPr/>
        </p:nvSpPr>
        <p:spPr>
          <a:xfrm>
            <a:off x="7918544" y="4382068"/>
            <a:ext cx="169069" cy="160498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49" name="Flowchart: Connector 48">
            <a:extLst>
              <a:ext uri="{FF2B5EF4-FFF2-40B4-BE49-F238E27FC236}">
                <a16:creationId xmlns:a16="http://schemas.microsoft.com/office/drawing/2014/main" id="{17E79108-65B8-809E-5E12-6EDDF275163C}"/>
              </a:ext>
            </a:extLst>
          </p:cNvPr>
          <p:cNvSpPr/>
          <p:nvPr/>
        </p:nvSpPr>
        <p:spPr>
          <a:xfrm>
            <a:off x="8591991" y="4560778"/>
            <a:ext cx="169069" cy="160498"/>
          </a:xfrm>
          <a:prstGeom prst="flowChartConnector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50" name="Flowchart: Connector 49">
            <a:extLst>
              <a:ext uri="{FF2B5EF4-FFF2-40B4-BE49-F238E27FC236}">
                <a16:creationId xmlns:a16="http://schemas.microsoft.com/office/drawing/2014/main" id="{D6963B48-B3DA-8035-6FC2-4C8769C48FDB}"/>
              </a:ext>
            </a:extLst>
          </p:cNvPr>
          <p:cNvSpPr/>
          <p:nvPr/>
        </p:nvSpPr>
        <p:spPr>
          <a:xfrm>
            <a:off x="7913618" y="4371794"/>
            <a:ext cx="169069" cy="160498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70503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</p:cTn>
                  </p:par>
                  <p:par>
                    <p:cTn id="4" fill="hold">
                      <p:stCondLst>
                        <p:cond delay="indefinite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6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6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6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7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37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D3B47B-4CDC-BC39-0841-6EECCAC01B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Peak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0B3497-B00E-C8EE-7C08-9A2C5FEAC5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Based on the contig</a:t>
            </a:r>
          </a:p>
          <a:p>
            <a:r>
              <a:rPr lang="en-US" dirty="0"/>
              <a:t>Only detect contigs longer than 500kb (93 contigs, 566 contigs per row)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3A5D4C-EF72-3CD5-3F43-467A247AE83E}"/>
              </a:ext>
            </a:extLst>
          </p:cNvPr>
          <p:cNvSpPr txBox="1"/>
          <p:nvPr/>
        </p:nvSpPr>
        <p:spPr>
          <a:xfrm>
            <a:off x="934913" y="3156322"/>
            <a:ext cx="568160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calculate mean for each contig, will generate a sequence with column mean.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NZ" dirty="0"/>
          </a:p>
        </p:txBody>
      </p:sp>
      <p:pic>
        <p:nvPicPr>
          <p:cNvPr id="5" name="Picture 2" descr="image">
            <a:extLst>
              <a:ext uri="{FF2B5EF4-FFF2-40B4-BE49-F238E27FC236}">
                <a16:creationId xmlns:a16="http://schemas.microsoft.com/office/drawing/2014/main" id="{153DE2DF-26D3-5A5D-E0DB-BEED885CE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641" y="4162913"/>
            <a:ext cx="1342729" cy="2386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905E414-5183-56F0-0379-7C1D8475D7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1045" y="3706974"/>
            <a:ext cx="3390900" cy="44767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57C3CD6-4857-CFE4-B155-73BD5D1DAA51}"/>
              </a:ext>
            </a:extLst>
          </p:cNvPr>
          <p:cNvSpPr/>
          <p:nvPr/>
        </p:nvSpPr>
        <p:spPr>
          <a:xfrm>
            <a:off x="1241305" y="6205426"/>
            <a:ext cx="359479" cy="37221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Z" dirty="0">
              <a:solidFill>
                <a:srgbClr val="FF0000"/>
              </a:solidFill>
              <a:highlight>
                <a:srgbClr val="FF0000"/>
              </a:highlight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805F945-231E-FB9E-ED0A-6A3D287FB3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2950" y="5867408"/>
            <a:ext cx="8937429" cy="246714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ED4FFC7-AA0D-056D-FFAD-42EBF38AC0DF}"/>
              </a:ext>
            </a:extLst>
          </p:cNvPr>
          <p:cNvCxnSpPr>
            <a:cxnSpLocks/>
            <a:stCxn id="11" idx="3"/>
          </p:cNvCxnSpPr>
          <p:nvPr/>
        </p:nvCxnSpPr>
        <p:spPr>
          <a:xfrm flipV="1">
            <a:off x="1600784" y="6071749"/>
            <a:ext cx="1515711" cy="31978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E1C64488-007B-1403-149A-3432367F80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4016" y="5494880"/>
            <a:ext cx="4887074" cy="28907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2D108D2-A16F-2D03-A9DC-D7D01F563A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51011" y="3085494"/>
            <a:ext cx="3705340" cy="2406257"/>
          </a:xfrm>
          <a:prstGeom prst="rect">
            <a:avLst/>
          </a:prstGeom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DECAAC1-C655-2351-410F-BB6A6438CC20}"/>
              </a:ext>
            </a:extLst>
          </p:cNvPr>
          <p:cNvCxnSpPr>
            <a:cxnSpLocks/>
          </p:cNvCxnSpPr>
          <p:nvPr/>
        </p:nvCxnSpPr>
        <p:spPr>
          <a:xfrm flipV="1">
            <a:off x="3095913" y="5250094"/>
            <a:ext cx="4035752" cy="66369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21570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2E7AA-D6A4-5B1C-8122-98A9B5986A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614" y="330282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Peak detection, then do optimize</a:t>
            </a:r>
            <a:br>
              <a:rPr lang="en-US" dirty="0"/>
            </a:b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064AAA-F00B-44B8-D5FF-9506A2B2C689}"/>
              </a:ext>
            </a:extLst>
          </p:cNvPr>
          <p:cNvSpPr txBox="1"/>
          <p:nvPr/>
        </p:nvSpPr>
        <p:spPr>
          <a:xfrm>
            <a:off x="1806368" y="5804337"/>
            <a:ext cx="2032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TH: </a:t>
            </a:r>
            <a:r>
              <a:rPr lang="en-US" dirty="0" err="1"/>
              <a:t>mean_height</a:t>
            </a:r>
            <a:r>
              <a:rPr lang="en-US" dirty="0"/>
              <a:t>*3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849377-2C75-68E7-C3E1-576FCD6BB7B1}"/>
              </a:ext>
            </a:extLst>
          </p:cNvPr>
          <p:cNvSpPr txBox="1"/>
          <p:nvPr/>
        </p:nvSpPr>
        <p:spPr>
          <a:xfrm>
            <a:off x="838200" y="1454358"/>
            <a:ext cx="64869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dirty="0"/>
              <a:t>Optimize: Only put contigs that can detect each other as a cluster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1CC157A2-7443-F0FE-C80E-580C0C9D30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9414" y="2208943"/>
            <a:ext cx="5404386" cy="3708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1F0DCB7-8D11-81AB-5A90-B74C529433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3287" y="2428309"/>
            <a:ext cx="2141130" cy="120033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ABFE431-1AF5-5B6D-F110-AAFA4481D5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2732" y="5804337"/>
            <a:ext cx="4311721" cy="934153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08518E71-41F1-40E9-0D65-E30C2AA97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817" y="2439087"/>
            <a:ext cx="4862092" cy="3232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69884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2E7AA-D6A4-5B1C-8122-98A9B5986A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793" y="905543"/>
            <a:ext cx="3359277" cy="756109"/>
          </a:xfrm>
        </p:spPr>
        <p:txBody>
          <a:bodyPr>
            <a:normAutofit fontScale="90000"/>
          </a:bodyPr>
          <a:lstStyle/>
          <a:p>
            <a:r>
              <a:rPr lang="en-US" dirty="0"/>
              <a:t>Lesson learnt</a:t>
            </a:r>
            <a:br>
              <a:rPr lang="en-US" dirty="0"/>
            </a:b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849377-2C75-68E7-C3E1-576FCD6BB7B1}"/>
              </a:ext>
            </a:extLst>
          </p:cNvPr>
          <p:cNvSpPr txBox="1"/>
          <p:nvPr/>
        </p:nvSpPr>
        <p:spPr>
          <a:xfrm>
            <a:off x="357316" y="2437584"/>
            <a:ext cx="557243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Gave me an understanding of images and how the various algorithms for image processing work.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NZ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Z" dirty="0"/>
              <a:t>innovative ideas when researching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NZ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networking skills</a:t>
            </a:r>
            <a:endParaRPr lang="en-NZ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4B2EDBD3-9EA0-21E3-2911-9DF433F22225}"/>
              </a:ext>
            </a:extLst>
          </p:cNvPr>
          <p:cNvSpPr txBox="1">
            <a:spLocks/>
          </p:cNvSpPr>
          <p:nvPr/>
        </p:nvSpPr>
        <p:spPr>
          <a:xfrm>
            <a:off x="7372632" y="728563"/>
            <a:ext cx="3359277" cy="7561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2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1200" dirty="0"/>
              <a:t>Application of theory and knowledge to practice</a:t>
            </a:r>
            <a:br>
              <a:rPr lang="en-US" dirty="0"/>
            </a:br>
            <a:endParaRPr lang="en-US" dirty="0"/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49C6A944-DDBB-39B2-1BEA-F57E722C5301}"/>
              </a:ext>
            </a:extLst>
          </p:cNvPr>
          <p:cNvSpPr txBox="1"/>
          <p:nvPr/>
        </p:nvSpPr>
        <p:spPr>
          <a:xfrm>
            <a:off x="6005948" y="2275352"/>
            <a:ext cx="557243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basic understanding of python from my undergraduate studies provided me with a good foundation.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habit of learning how to write and some standard packages on various forums, </a:t>
            </a:r>
            <a:r>
              <a:rPr lang="en-US" dirty="0" err="1"/>
              <a:t>youtube</a:t>
            </a:r>
            <a:r>
              <a:rPr lang="en-US" dirty="0"/>
              <a:t> and Google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lot of meetings and presentations as I had gained enough experience to be able to do these processes in a structured way.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39831952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2E7AA-D6A4-5B1C-8122-98A9B5986A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793" y="905543"/>
            <a:ext cx="7282349" cy="756109"/>
          </a:xfrm>
        </p:spPr>
        <p:txBody>
          <a:bodyPr>
            <a:normAutofit fontScale="90000"/>
          </a:bodyPr>
          <a:lstStyle/>
          <a:p>
            <a:r>
              <a:rPr lang="en-US" dirty="0"/>
              <a:t>Professional attributes developed</a:t>
            </a:r>
            <a:br>
              <a:rPr lang="en-US" dirty="0"/>
            </a:b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849377-2C75-68E7-C3E1-576FCD6BB7B1}"/>
              </a:ext>
            </a:extLst>
          </p:cNvPr>
          <p:cNvSpPr txBox="1"/>
          <p:nvPr/>
        </p:nvSpPr>
        <p:spPr>
          <a:xfrm>
            <a:off x="357316" y="2437584"/>
            <a:ext cx="557243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lot of the knowledge or experience I learned in the course, as well as habits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developed my programming skills and integrated what I have learned.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developed a certain level of responsibility to think through the difficulties of the project on my own, and it also helped me to develop confidence</a:t>
            </a:r>
            <a:endParaRPr lang="en-NZ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9B57B12-80C3-7330-0173-3F24EAB51DA3}"/>
              </a:ext>
            </a:extLst>
          </p:cNvPr>
          <p:cNvSpPr txBox="1"/>
          <p:nvPr/>
        </p:nvSpPr>
        <p:spPr>
          <a:xfrm rot="16200000">
            <a:off x="10962374" y="-273580"/>
            <a:ext cx="1292662" cy="773454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sz="7200" dirty="0">
                <a:solidFill>
                  <a:srgbClr val="FF0000"/>
                </a:solidFill>
              </a:rPr>
              <a:t>Thank you!</a:t>
            </a:r>
            <a:endParaRPr lang="zh-CN" altLang="en-US" sz="7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27718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782CE7-D652-DCFE-6E60-379235991F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8121445" cy="1484671"/>
          </a:xfrm>
        </p:spPr>
        <p:txBody>
          <a:bodyPr>
            <a:normAutofit/>
          </a:bodyPr>
          <a:lstStyle/>
          <a:p>
            <a:r>
              <a:rPr lang="en-US" dirty="0"/>
              <a:t>Company background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2BB523B-E629-DC31-0132-5F119697A3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825" y="2025444"/>
            <a:ext cx="6622443" cy="2979175"/>
          </a:xfrm>
        </p:spPr>
        <p:txBody>
          <a:bodyPr>
            <a:normAutofit fontScale="55000" lnSpcReduction="20000"/>
          </a:bodyPr>
          <a:lstStyle/>
          <a:p>
            <a:pPr algn="l"/>
            <a:r>
              <a:rPr lang="en-US" sz="2800" b="1" dirty="0"/>
              <a:t>Plant &amp; Food Research</a:t>
            </a:r>
          </a:p>
          <a:p>
            <a:pPr algn="l"/>
            <a:endParaRPr lang="en-US" sz="2800" b="1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900" b="1" dirty="0"/>
              <a:t>One of seven Royal Institutes in New Zealand jointly funded by the government and investors.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900" b="1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900" b="1" dirty="0"/>
              <a:t>The Institute is an advanced research institution which not only researches advanced technologies but also combines them with traditional agricultural methods to improve the competitiveness of global agronomy.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900" b="1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900" b="1" dirty="0"/>
              <a:t>The Institute has 15 research institutes, employs more than 1,000 people in New Zealand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/>
          </a:p>
          <a:p>
            <a:pPr algn="l"/>
            <a:endParaRPr 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2DA21B2-8376-DBDB-54EB-EBE3F7413A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9573" y="1888070"/>
            <a:ext cx="1336359" cy="469991"/>
          </a:xfrm>
          <a:prstGeom prst="rect">
            <a:avLst/>
          </a:prstGeom>
        </p:spPr>
      </p:pic>
      <p:pic>
        <p:nvPicPr>
          <p:cNvPr id="1026" name="Picture 2" descr="Plant &amp; Food Research - Hamilton Building &amp; Padfield Building — eCubed">
            <a:extLst>
              <a:ext uri="{FF2B5EF4-FFF2-40B4-BE49-F238E27FC236}">
                <a16:creationId xmlns:a16="http://schemas.microsoft.com/office/drawing/2014/main" id="{45C996BD-47CB-07F7-1170-E0C65B4D56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1268" y="3167681"/>
            <a:ext cx="5280558" cy="3524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32457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782CE7-D652-DCFE-6E60-379235991F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8121445" cy="1484671"/>
          </a:xfrm>
        </p:spPr>
        <p:txBody>
          <a:bodyPr>
            <a:normAutofit/>
          </a:bodyPr>
          <a:lstStyle/>
          <a:p>
            <a:r>
              <a:rPr lang="en-US" dirty="0"/>
              <a:t>Project description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2BB523B-E629-DC31-0132-5F119697A3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826" y="2025444"/>
            <a:ext cx="6123710" cy="3473683"/>
          </a:xfrm>
        </p:spPr>
        <p:txBody>
          <a:bodyPr>
            <a:normAutofit fontScale="92500"/>
          </a:bodyPr>
          <a:lstStyle/>
          <a:p>
            <a:pPr algn="l"/>
            <a:r>
              <a:rPr lang="en-US" dirty="0"/>
              <a:t>Chromosomes of almost all species to date have higher order organizational features.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/>
          </a:p>
          <a:p>
            <a:pPr algn="l"/>
            <a:r>
              <a:rPr lang="en-US" dirty="0"/>
              <a:t>HI-C can determine the average frequency of contacts between chromosomes and DNA segments within a genome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Genome assembly is putting nucleotide sequences into the correct order and orientation.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BC7594A-6D14-83A3-5824-EC91F0518C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8290" y="1838632"/>
            <a:ext cx="6123710" cy="3473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9744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377DCEA-5BB0-72CA-2CD0-3387B9D52E53}"/>
              </a:ext>
            </a:extLst>
          </p:cNvPr>
          <p:cNvSpPr txBox="1"/>
          <p:nvPr/>
        </p:nvSpPr>
        <p:spPr>
          <a:xfrm>
            <a:off x="2773979" y="1196937"/>
            <a:ext cx="1930400" cy="502573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sz="1333" dirty="0"/>
              <a:t>Extract contigs based on interaction signals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AFDC90-22C3-7A0A-E4F1-A0E4D90B48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8553" y="1448223"/>
            <a:ext cx="4382106" cy="441960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1C1DE648-CD12-543C-AD81-55ADCD069868}"/>
              </a:ext>
            </a:extLst>
          </p:cNvPr>
          <p:cNvSpPr/>
          <p:nvPr/>
        </p:nvSpPr>
        <p:spPr>
          <a:xfrm>
            <a:off x="7193579" y="1668860"/>
            <a:ext cx="203200" cy="239276"/>
          </a:xfrm>
          <a:prstGeom prst="ellipse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20AAE1C-A201-3641-2394-271FD2775BA1}"/>
              </a:ext>
            </a:extLst>
          </p:cNvPr>
          <p:cNvSpPr/>
          <p:nvPr/>
        </p:nvSpPr>
        <p:spPr>
          <a:xfrm>
            <a:off x="7207803" y="3187530"/>
            <a:ext cx="203200" cy="239276"/>
          </a:xfrm>
          <a:prstGeom prst="ellipse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E1B1151-89BF-F528-AEF6-6C17CAD5DCFE}"/>
              </a:ext>
            </a:extLst>
          </p:cNvPr>
          <p:cNvSpPr/>
          <p:nvPr/>
        </p:nvSpPr>
        <p:spPr>
          <a:xfrm>
            <a:off x="7189515" y="2278460"/>
            <a:ext cx="203200" cy="239276"/>
          </a:xfrm>
          <a:prstGeom prst="ellipse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13A126D-2F2D-3666-024F-E1CD3683C864}"/>
              </a:ext>
            </a:extLst>
          </p:cNvPr>
          <p:cNvCxnSpPr>
            <a:cxnSpLocks/>
          </p:cNvCxnSpPr>
          <p:nvPr/>
        </p:nvCxnSpPr>
        <p:spPr>
          <a:xfrm flipV="1">
            <a:off x="5911070" y="1788498"/>
            <a:ext cx="1282509" cy="101004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71B8371-E735-6314-9E77-42E32D4F5B05}"/>
              </a:ext>
            </a:extLst>
          </p:cNvPr>
          <p:cNvCxnSpPr>
            <a:cxnSpLocks/>
          </p:cNvCxnSpPr>
          <p:nvPr/>
        </p:nvCxnSpPr>
        <p:spPr>
          <a:xfrm flipV="1">
            <a:off x="5911070" y="2398098"/>
            <a:ext cx="1278445" cy="40044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C44D6B2-F43A-48CB-6B06-5A1C2311BC7F}"/>
              </a:ext>
            </a:extLst>
          </p:cNvPr>
          <p:cNvCxnSpPr>
            <a:cxnSpLocks/>
          </p:cNvCxnSpPr>
          <p:nvPr/>
        </p:nvCxnSpPr>
        <p:spPr>
          <a:xfrm>
            <a:off x="5911070" y="2798541"/>
            <a:ext cx="1296733" cy="50862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379473A-741B-3856-E0E2-DEF5E11E8290}"/>
              </a:ext>
            </a:extLst>
          </p:cNvPr>
          <p:cNvSpPr txBox="1"/>
          <p:nvPr/>
        </p:nvSpPr>
        <p:spPr>
          <a:xfrm>
            <a:off x="6184964" y="1692655"/>
            <a:ext cx="8212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Contig102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0CCB21-05B1-E62E-38F3-29B579FBD5DA}"/>
              </a:ext>
            </a:extLst>
          </p:cNvPr>
          <p:cNvSpPr txBox="1"/>
          <p:nvPr/>
        </p:nvSpPr>
        <p:spPr>
          <a:xfrm>
            <a:off x="6196989" y="2179968"/>
            <a:ext cx="8212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Contig457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D9B49FC-B4A9-BD22-E0EC-DB7DF6FC5F42}"/>
              </a:ext>
            </a:extLst>
          </p:cNvPr>
          <p:cNvSpPr txBox="1"/>
          <p:nvPr/>
        </p:nvSpPr>
        <p:spPr>
          <a:xfrm>
            <a:off x="6285465" y="3187531"/>
            <a:ext cx="7427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Contig93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CBAD833-7990-E1E8-5F02-814717533BAC}"/>
              </a:ext>
            </a:extLst>
          </p:cNvPr>
          <p:cNvSpPr txBox="1"/>
          <p:nvPr/>
        </p:nvSpPr>
        <p:spPr>
          <a:xfrm>
            <a:off x="4590270" y="2547254"/>
            <a:ext cx="1320800" cy="502573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sz="1333" dirty="0"/>
              <a:t>Cluster 1 (</a:t>
            </a:r>
            <a:r>
              <a:rPr lang="en-US" sz="1333" dirty="0" err="1"/>
              <a:t>pseudochr</a:t>
            </a:r>
            <a:r>
              <a:rPr lang="en-US" sz="1333" dirty="0"/>
              <a:t> 1)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9C38D58-575D-532C-6B97-1E7D25EE0EDE}"/>
              </a:ext>
            </a:extLst>
          </p:cNvPr>
          <p:cNvCxnSpPr>
            <a:cxnSpLocks/>
          </p:cNvCxnSpPr>
          <p:nvPr/>
        </p:nvCxnSpPr>
        <p:spPr>
          <a:xfrm>
            <a:off x="3739179" y="1699510"/>
            <a:ext cx="1511491" cy="8477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86169AA-921B-B205-5662-2F6041A70CF2}"/>
              </a:ext>
            </a:extLst>
          </p:cNvPr>
          <p:cNvCxnSpPr>
            <a:cxnSpLocks/>
          </p:cNvCxnSpPr>
          <p:nvPr/>
        </p:nvCxnSpPr>
        <p:spPr>
          <a:xfrm flipH="1">
            <a:off x="3739179" y="3049827"/>
            <a:ext cx="1511491" cy="9311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1BE74B22-BD79-0293-22C8-9B18AF2C80E1}"/>
              </a:ext>
            </a:extLst>
          </p:cNvPr>
          <p:cNvSpPr txBox="1"/>
          <p:nvPr/>
        </p:nvSpPr>
        <p:spPr>
          <a:xfrm>
            <a:off x="2773979" y="3980935"/>
            <a:ext cx="1930400" cy="502573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sz="1333" dirty="0"/>
              <a:t>Re-order and re-orientate separately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80AFC2E3-632F-1836-B3CF-7419797CB9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55" y="3758504"/>
            <a:ext cx="417374" cy="41737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494E7139-F87C-F33F-AAA4-66016DD358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631" y="4284763"/>
            <a:ext cx="417374" cy="417374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5A4BD250-51EE-ED37-F74F-6112F1F2CBE6}"/>
              </a:ext>
            </a:extLst>
          </p:cNvPr>
          <p:cNvSpPr txBox="1"/>
          <p:nvPr/>
        </p:nvSpPr>
        <p:spPr>
          <a:xfrm>
            <a:off x="1612108" y="3872628"/>
            <a:ext cx="842780" cy="707694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sz="1333" dirty="0"/>
              <a:t>Select the best heatmap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0B9B816-4B32-2FD7-39C8-C31D645D79C6}"/>
              </a:ext>
            </a:extLst>
          </p:cNvPr>
          <p:cNvCxnSpPr>
            <a:cxnSpLocks/>
          </p:cNvCxnSpPr>
          <p:nvPr/>
        </p:nvCxnSpPr>
        <p:spPr>
          <a:xfrm flipH="1">
            <a:off x="3738768" y="1699510"/>
            <a:ext cx="411" cy="8540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24FE4142-23F9-A9B3-1667-1FF9B928A006}"/>
              </a:ext>
            </a:extLst>
          </p:cNvPr>
          <p:cNvSpPr txBox="1"/>
          <p:nvPr/>
        </p:nvSpPr>
        <p:spPr>
          <a:xfrm>
            <a:off x="3078367" y="2553539"/>
            <a:ext cx="1320801" cy="502573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sz="1333" dirty="0"/>
              <a:t>Cluster 2 (</a:t>
            </a:r>
            <a:r>
              <a:rPr lang="en-US" sz="1333" dirty="0" err="1"/>
              <a:t>pseudochr</a:t>
            </a:r>
            <a:r>
              <a:rPr lang="en-US" sz="1333" dirty="0"/>
              <a:t> 2)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5D8C905F-674D-2287-8C0A-8AD5E1CAF358}"/>
              </a:ext>
            </a:extLst>
          </p:cNvPr>
          <p:cNvCxnSpPr>
            <a:cxnSpLocks/>
          </p:cNvCxnSpPr>
          <p:nvPr/>
        </p:nvCxnSpPr>
        <p:spPr>
          <a:xfrm>
            <a:off x="3738768" y="3056112"/>
            <a:ext cx="411" cy="9248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3CD072ED-6651-1BB5-1973-135C6219E629}"/>
              </a:ext>
            </a:extLst>
          </p:cNvPr>
          <p:cNvSpPr txBox="1"/>
          <p:nvPr/>
        </p:nvSpPr>
        <p:spPr>
          <a:xfrm>
            <a:off x="1250070" y="2514417"/>
            <a:ext cx="1320801" cy="502573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sz="1333" dirty="0"/>
              <a:t>Cluster x (</a:t>
            </a:r>
            <a:r>
              <a:rPr lang="en-US" sz="1333" dirty="0" err="1"/>
              <a:t>pseudochr</a:t>
            </a:r>
            <a:r>
              <a:rPr lang="en-US" sz="1333" dirty="0"/>
              <a:t> x)</a:t>
            </a: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5E411797-A018-6B19-F032-DAC7B3DEAAD6}"/>
              </a:ext>
            </a:extLst>
          </p:cNvPr>
          <p:cNvCxnSpPr>
            <a:cxnSpLocks/>
          </p:cNvCxnSpPr>
          <p:nvPr/>
        </p:nvCxnSpPr>
        <p:spPr>
          <a:xfrm flipH="1">
            <a:off x="1910471" y="1699510"/>
            <a:ext cx="1828708" cy="8149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A8369607-E854-E373-7689-89782B9FF5C1}"/>
              </a:ext>
            </a:extLst>
          </p:cNvPr>
          <p:cNvSpPr txBox="1"/>
          <p:nvPr/>
        </p:nvSpPr>
        <p:spPr>
          <a:xfrm>
            <a:off x="2657796" y="2627269"/>
            <a:ext cx="3962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……</a:t>
            </a: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2AE3B0E3-4856-B82E-E040-73936ABAD3E9}"/>
              </a:ext>
            </a:extLst>
          </p:cNvPr>
          <p:cNvCxnSpPr>
            <a:cxnSpLocks/>
          </p:cNvCxnSpPr>
          <p:nvPr/>
        </p:nvCxnSpPr>
        <p:spPr>
          <a:xfrm flipH="1" flipV="1">
            <a:off x="2454888" y="4226475"/>
            <a:ext cx="319091" cy="57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EAFBD0B4-5576-EC97-BBDB-1B6193D37511}"/>
              </a:ext>
            </a:extLst>
          </p:cNvPr>
          <p:cNvSpPr txBox="1"/>
          <p:nvPr/>
        </p:nvSpPr>
        <p:spPr>
          <a:xfrm>
            <a:off x="2775171" y="5209433"/>
            <a:ext cx="1930400" cy="707694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sz="1333" dirty="0"/>
              <a:t>Combine and regenerate Hi-C map on all clusters to check. </a:t>
            </a:r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017013E0-ABC9-6D19-021F-C53E45F96F47}"/>
              </a:ext>
            </a:extLst>
          </p:cNvPr>
          <p:cNvCxnSpPr>
            <a:cxnSpLocks/>
          </p:cNvCxnSpPr>
          <p:nvPr/>
        </p:nvCxnSpPr>
        <p:spPr>
          <a:xfrm>
            <a:off x="1910471" y="3016990"/>
            <a:ext cx="1828708" cy="9639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448A74A9-D92D-8208-72B4-CC90D7CC96A8}"/>
              </a:ext>
            </a:extLst>
          </p:cNvPr>
          <p:cNvCxnSpPr>
            <a:cxnSpLocks/>
          </p:cNvCxnSpPr>
          <p:nvPr/>
        </p:nvCxnSpPr>
        <p:spPr>
          <a:xfrm>
            <a:off x="3739179" y="4483508"/>
            <a:ext cx="1192" cy="7259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43CED138-ABFD-284F-86CE-2FB203422B80}"/>
              </a:ext>
            </a:extLst>
          </p:cNvPr>
          <p:cNvCxnSpPr>
            <a:cxnSpLocks/>
          </p:cNvCxnSpPr>
          <p:nvPr/>
        </p:nvCxnSpPr>
        <p:spPr>
          <a:xfrm flipH="1" flipV="1">
            <a:off x="935231" y="5547987"/>
            <a:ext cx="1839940" cy="15293"/>
          </a:xfrm>
          <a:prstGeom prst="line">
            <a:avLst/>
          </a:prstGeom>
          <a:ln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EDDB9D8F-8F31-9B32-5595-6857A1288114}"/>
              </a:ext>
            </a:extLst>
          </p:cNvPr>
          <p:cNvCxnSpPr>
            <a:cxnSpLocks/>
          </p:cNvCxnSpPr>
          <p:nvPr/>
        </p:nvCxnSpPr>
        <p:spPr>
          <a:xfrm flipV="1">
            <a:off x="922593" y="1432899"/>
            <a:ext cx="12638" cy="4115089"/>
          </a:xfrm>
          <a:prstGeom prst="line">
            <a:avLst/>
          </a:prstGeom>
          <a:ln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53D8EA2F-7E4F-567E-2FC5-A73DA3182729}"/>
              </a:ext>
            </a:extLst>
          </p:cNvPr>
          <p:cNvCxnSpPr>
            <a:cxnSpLocks/>
          </p:cNvCxnSpPr>
          <p:nvPr/>
        </p:nvCxnSpPr>
        <p:spPr>
          <a:xfrm>
            <a:off x="935231" y="1432898"/>
            <a:ext cx="1838748" cy="15326"/>
          </a:xfrm>
          <a:prstGeom prst="straightConnector1">
            <a:avLst/>
          </a:prstGeom>
          <a:ln>
            <a:prstDash val="lg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TextBox 125">
            <a:extLst>
              <a:ext uri="{FF2B5EF4-FFF2-40B4-BE49-F238E27FC236}">
                <a16:creationId xmlns:a16="http://schemas.microsoft.com/office/drawing/2014/main" id="{C5A7E8E4-97AE-78A4-423F-A9DEF459DF15}"/>
              </a:ext>
            </a:extLst>
          </p:cNvPr>
          <p:cNvSpPr txBox="1"/>
          <p:nvPr/>
        </p:nvSpPr>
        <p:spPr>
          <a:xfrm>
            <a:off x="957070" y="4934981"/>
            <a:ext cx="17058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Run the whole process more than once if necessary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A2F128FF-7181-8142-0351-6A69FBD80A75}"/>
              </a:ext>
            </a:extLst>
          </p:cNvPr>
          <p:cNvSpPr txBox="1"/>
          <p:nvPr/>
        </p:nvSpPr>
        <p:spPr>
          <a:xfrm>
            <a:off x="694577" y="325368"/>
            <a:ext cx="108028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Each row and column represents a contig, for example, in the diagram below, each row from top to bottom represents contig 1 to contig 100, then each column from right to left also represents contig 1 to contig 100.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DAFAFCC4-FD0C-0177-BE56-3C7823C2BF51}"/>
              </a:ext>
            </a:extLst>
          </p:cNvPr>
          <p:cNvSpPr txBox="1"/>
          <p:nvPr/>
        </p:nvSpPr>
        <p:spPr>
          <a:xfrm>
            <a:off x="694577" y="6115665"/>
            <a:ext cx="108028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Note that we don't need to make any changes in the image, we are changing the information in the file that generated the image(.hic file)..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1064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353E33-3C6D-74CD-0918-9C3638E2D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dirty="0"/>
              <a:t>Goal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EFB64B-9323-266C-E3C7-93D208A02A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Understanding data generation process, intermediate &amp; result files and </a:t>
            </a:r>
            <a:r>
              <a:rPr lang="en-US" dirty="0" err="1"/>
              <a:t>HiC</a:t>
            </a:r>
            <a:r>
              <a:rPr lang="en-US" dirty="0"/>
              <a:t> heatmaps</a:t>
            </a:r>
          </a:p>
          <a:p>
            <a:r>
              <a:rPr lang="en-US" dirty="0"/>
              <a:t>Generating </a:t>
            </a:r>
            <a:r>
              <a:rPr lang="en-US" dirty="0" err="1"/>
              <a:t>HiC</a:t>
            </a:r>
            <a:r>
              <a:rPr lang="en-US" dirty="0"/>
              <a:t> heatmaps with different resolutions</a:t>
            </a:r>
          </a:p>
          <a:p>
            <a:r>
              <a:rPr lang="en-US" dirty="0"/>
              <a:t>Identification of chromosomal territories based on the image/bin matrix</a:t>
            </a:r>
          </a:p>
          <a:p>
            <a:pPr lvl="1"/>
            <a:r>
              <a:rPr lang="en-US" dirty="0"/>
              <a:t>Strategy to detect contig clusters</a:t>
            </a:r>
          </a:p>
          <a:p>
            <a:pPr lvl="1"/>
            <a:r>
              <a:rPr lang="en-US" dirty="0"/>
              <a:t>Optimization</a:t>
            </a:r>
          </a:p>
          <a:p>
            <a:pPr lvl="1"/>
            <a:r>
              <a:rPr lang="en-US" dirty="0"/>
              <a:t>Evaluation</a:t>
            </a:r>
          </a:p>
          <a:p>
            <a:r>
              <a:rPr lang="en-US" dirty="0"/>
              <a:t>Documentation</a:t>
            </a:r>
          </a:p>
        </p:txBody>
      </p:sp>
    </p:spTree>
    <p:extLst>
      <p:ext uri="{BB962C8B-B14F-4D97-AF65-F5344CB8AC3E}">
        <p14:creationId xmlns:p14="http://schemas.microsoft.com/office/powerpoint/2010/main" val="21805361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CB73A-81F7-1D48-75DE-187BE03E7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Project Result</a:t>
            </a:r>
            <a:br>
              <a:rPr lang="en-US" dirty="0"/>
            </a:br>
            <a:r>
              <a:rPr lang="en-US" sz="2800" dirty="0"/>
              <a:t>Heatmaps generation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999A34-C87D-EC5E-F1A3-5AB8E56578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Tool: </a:t>
            </a:r>
            <a:r>
              <a:rPr lang="en-US" dirty="0" err="1"/>
              <a:t>Chromosight</a:t>
            </a:r>
            <a:endParaRPr lang="en-US" dirty="0"/>
          </a:p>
          <a:p>
            <a:r>
              <a:rPr lang="en-US" dirty="0"/>
              <a:t>Resolution is represented by bin size</a:t>
            </a:r>
          </a:p>
          <a:p>
            <a:pPr lvl="1"/>
            <a:r>
              <a:rPr lang="en-US" dirty="0"/>
              <a:t>I.e. resolution 1k – bin 1k dots into one pixel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AFE26C9-E98C-51B0-0FF4-6537E4DF56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950" y="3151808"/>
            <a:ext cx="3577357" cy="34152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50A586-9280-43EF-C345-1F99E5A650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3307" y="3151807"/>
            <a:ext cx="4045789" cy="341521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97BBB21-3769-4766-07D0-61B6E2D847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9982" y="3151807"/>
            <a:ext cx="3866471" cy="341521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8C4D142-9D9A-5BF6-DAE8-E94AB55C7045}"/>
              </a:ext>
            </a:extLst>
          </p:cNvPr>
          <p:cNvSpPr/>
          <p:nvPr/>
        </p:nvSpPr>
        <p:spPr>
          <a:xfrm>
            <a:off x="4253307" y="3151807"/>
            <a:ext cx="3756675" cy="35161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2102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4D5784-F504-7D1E-5BC6-FACF7ABCF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 contigs to chromosomes – peak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CAC475-C09C-87B1-41DF-DCC963E7E4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Image/matrix split by rows</a:t>
            </a:r>
          </a:p>
          <a:p>
            <a:pPr marL="0" indent="0">
              <a:buNone/>
            </a:pPr>
            <a:r>
              <a:rPr lang="en-US" dirty="0"/>
              <a:t>Examples:</a:t>
            </a:r>
          </a:p>
        </p:txBody>
      </p: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65C1C0AF-2ACF-B0D7-2776-656DD669B7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2719" y="2373407"/>
            <a:ext cx="2269728" cy="4034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">
            <a:extLst>
              <a:ext uri="{FF2B5EF4-FFF2-40B4-BE49-F238E27FC236}">
                <a16:creationId xmlns:a16="http://schemas.microsoft.com/office/drawing/2014/main" id="{83D2D26D-F80C-5A91-3A9A-7D889CE904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650" y="3429000"/>
            <a:ext cx="5892800" cy="1441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Left Brace 8">
            <a:extLst>
              <a:ext uri="{FF2B5EF4-FFF2-40B4-BE49-F238E27FC236}">
                <a16:creationId xmlns:a16="http://schemas.microsoft.com/office/drawing/2014/main" id="{D00FA853-5B12-E0D4-5C94-5749D5D3A0C7}"/>
              </a:ext>
            </a:extLst>
          </p:cNvPr>
          <p:cNvSpPr/>
          <p:nvPr/>
        </p:nvSpPr>
        <p:spPr>
          <a:xfrm>
            <a:off x="7529970" y="2465799"/>
            <a:ext cx="182750" cy="1202075"/>
          </a:xfrm>
          <a:prstGeom prst="lef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D840B1D5-943F-3686-B6FD-FF4603E373C1}"/>
              </a:ext>
            </a:extLst>
          </p:cNvPr>
          <p:cNvSpPr/>
          <p:nvPr/>
        </p:nvSpPr>
        <p:spPr>
          <a:xfrm rot="5400000">
            <a:off x="8478372" y="1498369"/>
            <a:ext cx="184935" cy="1304817"/>
          </a:xfrm>
          <a:prstGeom prst="lef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81425DB-2B6C-77E9-E8BA-AE429F3E791E}"/>
              </a:ext>
            </a:extLst>
          </p:cNvPr>
          <p:cNvSpPr txBox="1"/>
          <p:nvPr/>
        </p:nvSpPr>
        <p:spPr>
          <a:xfrm>
            <a:off x="8137132" y="1732572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5,503</a:t>
            </a:r>
          </a:p>
        </p:txBody>
      </p:sp>
      <p:sp>
        <p:nvSpPr>
          <p:cNvPr id="12" name="Left Brace 11">
            <a:extLst>
              <a:ext uri="{FF2B5EF4-FFF2-40B4-BE49-F238E27FC236}">
                <a16:creationId xmlns:a16="http://schemas.microsoft.com/office/drawing/2014/main" id="{1BCF98DF-2174-FE3F-AAC8-B04F88DBCAFB}"/>
              </a:ext>
            </a:extLst>
          </p:cNvPr>
          <p:cNvSpPr/>
          <p:nvPr/>
        </p:nvSpPr>
        <p:spPr>
          <a:xfrm>
            <a:off x="7529968" y="4001294"/>
            <a:ext cx="184935" cy="1012495"/>
          </a:xfrm>
          <a:prstGeom prst="lef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Left Brace 12">
            <a:extLst>
              <a:ext uri="{FF2B5EF4-FFF2-40B4-BE49-F238E27FC236}">
                <a16:creationId xmlns:a16="http://schemas.microsoft.com/office/drawing/2014/main" id="{CF7FDA26-915A-F263-ADFF-8BDA18D0B77C}"/>
              </a:ext>
            </a:extLst>
          </p:cNvPr>
          <p:cNvSpPr/>
          <p:nvPr/>
        </p:nvSpPr>
        <p:spPr>
          <a:xfrm>
            <a:off x="7529968" y="5239807"/>
            <a:ext cx="184935" cy="1167834"/>
          </a:xfrm>
          <a:prstGeom prst="lef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52118F9-9BB4-A2CD-6AB8-3AEC6D31B69C}"/>
              </a:ext>
            </a:extLst>
          </p:cNvPr>
          <p:cNvSpPr txBox="1"/>
          <p:nvPr/>
        </p:nvSpPr>
        <p:spPr>
          <a:xfrm>
            <a:off x="6947766" y="2882170"/>
            <a:ext cx="582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106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A751B9-E6B7-18D3-6066-BBD23A72A003}"/>
              </a:ext>
            </a:extLst>
          </p:cNvPr>
          <p:cNvSpPr txBox="1"/>
          <p:nvPr/>
        </p:nvSpPr>
        <p:spPr>
          <a:xfrm>
            <a:off x="7039143" y="4322875"/>
            <a:ext cx="582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39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D1CBB04-0AA9-3B78-4493-F2CCF7721217}"/>
              </a:ext>
            </a:extLst>
          </p:cNvPr>
          <p:cNvSpPr txBox="1"/>
          <p:nvPr/>
        </p:nvSpPr>
        <p:spPr>
          <a:xfrm>
            <a:off x="7024084" y="5639058"/>
            <a:ext cx="582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91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0642ECF-9D1B-BEA0-9D07-F6F30320F381}"/>
              </a:ext>
            </a:extLst>
          </p:cNvPr>
          <p:cNvCxnSpPr/>
          <p:nvPr/>
        </p:nvCxnSpPr>
        <p:spPr>
          <a:xfrm flipV="1">
            <a:off x="6903450" y="3174715"/>
            <a:ext cx="545314" cy="4931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3252A46-1FA6-3192-1C3B-92A147F39CF0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6903450" y="4308047"/>
            <a:ext cx="135693" cy="1994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D33CD72-B1B0-A2F4-06A8-7B55BA14BA61}"/>
              </a:ext>
            </a:extLst>
          </p:cNvPr>
          <p:cNvCxnSpPr>
            <a:cxnSpLocks/>
          </p:cNvCxnSpPr>
          <p:nvPr/>
        </p:nvCxnSpPr>
        <p:spPr>
          <a:xfrm>
            <a:off x="6767757" y="5071755"/>
            <a:ext cx="135693" cy="1994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1550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D3B47B-4CDC-BC39-0841-6EECCAC01B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Peak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0B3497-B00E-C8EE-7C08-9A2C5FEAC5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Based on the column of the row matrix</a:t>
            </a:r>
          </a:p>
          <a:p>
            <a:r>
              <a:rPr lang="en-US" dirty="0"/>
              <a:t>Only detect contigs longer than 500kb (93 contigs, 566 contigs per row)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3A5D4C-EF72-3CD5-3F43-467A247AE83E}"/>
              </a:ext>
            </a:extLst>
          </p:cNvPr>
          <p:cNvSpPr txBox="1"/>
          <p:nvPr/>
        </p:nvSpPr>
        <p:spPr>
          <a:xfrm>
            <a:off x="934913" y="3156322"/>
            <a:ext cx="568160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calculate mean for each column, will generate a sequence with column mean.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NZ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2EC049A-652D-23FE-A91F-C75B7D2B54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2490" y="3768330"/>
            <a:ext cx="3657600" cy="257175"/>
          </a:xfrm>
          <a:prstGeom prst="rect">
            <a:avLst/>
          </a:prstGeom>
        </p:spPr>
      </p:pic>
      <p:pic>
        <p:nvPicPr>
          <p:cNvPr id="2050" name="Picture 2" descr="image">
            <a:extLst>
              <a:ext uri="{FF2B5EF4-FFF2-40B4-BE49-F238E27FC236}">
                <a16:creationId xmlns:a16="http://schemas.microsoft.com/office/drawing/2014/main" id="{485A08D1-EE17-CBD4-DB52-91D2C8304F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8239" y="4993868"/>
            <a:ext cx="4402546" cy="494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image">
            <a:extLst>
              <a:ext uri="{FF2B5EF4-FFF2-40B4-BE49-F238E27FC236}">
                <a16:creationId xmlns:a16="http://schemas.microsoft.com/office/drawing/2014/main" id="{153DE2DF-26D3-5A5D-E0DB-BEED885CE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641" y="4162913"/>
            <a:ext cx="1342729" cy="2386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6FFD2E0-D0DA-77CA-8AC2-B3B734AF9B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79523" y="5024985"/>
            <a:ext cx="4548773" cy="27635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64A120C-D670-160A-9BBD-B90A688BDC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50785" y="2867755"/>
            <a:ext cx="5681608" cy="2509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8082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D43D67-E914-9601-A0DC-F8FA6F7AA6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Smooth sequence use suit window length.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F97B09-65CC-78B1-064D-E5D886270E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297" y="5862273"/>
            <a:ext cx="6444394" cy="1800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FFBE756-FD48-2A4B-F2DD-0B8413202F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0542" y="5004437"/>
            <a:ext cx="4548773" cy="30673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3A67B1D-8DEB-708B-EF15-D79600A88B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392" y="2621577"/>
            <a:ext cx="5681608" cy="250958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7F06DC4-B1F8-37C5-4448-4F059A5CBB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1524" y="2512426"/>
            <a:ext cx="5493437" cy="261873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E1579D-48A3-A213-2577-4B4AF2D261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3770" y="5131160"/>
            <a:ext cx="4268944" cy="180011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F3C2D5A-12B5-E6C1-8A54-0673817BD1DF}"/>
              </a:ext>
            </a:extLst>
          </p:cNvPr>
          <p:cNvCxnSpPr>
            <a:cxnSpLocks/>
          </p:cNvCxnSpPr>
          <p:nvPr/>
        </p:nvCxnSpPr>
        <p:spPr>
          <a:xfrm>
            <a:off x="5845996" y="3760342"/>
            <a:ext cx="483552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5EAC6B90-B4AC-720A-5C75-85683CE976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60297" y="6213206"/>
            <a:ext cx="8667750" cy="25717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4B08A0F-9609-7DE5-CB7B-FE32200FA054}"/>
              </a:ext>
            </a:extLst>
          </p:cNvPr>
          <p:cNvSpPr/>
          <p:nvPr/>
        </p:nvSpPr>
        <p:spPr>
          <a:xfrm>
            <a:off x="6843770" y="6176963"/>
            <a:ext cx="1528334" cy="29341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429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3546</TotalTime>
  <Words>692</Words>
  <Application>Microsoft Office PowerPoint</Application>
  <PresentationFormat>宽屏</PresentationFormat>
  <Paragraphs>119</Paragraphs>
  <Slides>17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 Theme</vt:lpstr>
      <vt:lpstr>Image-based HiC scaffolding</vt:lpstr>
      <vt:lpstr>Company background</vt:lpstr>
      <vt:lpstr>Project description</vt:lpstr>
      <vt:lpstr>PowerPoint 演示文稿</vt:lpstr>
      <vt:lpstr> Goal</vt:lpstr>
      <vt:lpstr>Project Result Heatmaps generation</vt:lpstr>
      <vt:lpstr>Cluster contigs to chromosomes – peak detection</vt:lpstr>
      <vt:lpstr>Peak detection</vt:lpstr>
      <vt:lpstr>PowerPoint 演示文稿</vt:lpstr>
      <vt:lpstr>Peak detection result</vt:lpstr>
      <vt:lpstr>Peak detection threshold adjustment</vt:lpstr>
      <vt:lpstr>Network graph</vt:lpstr>
      <vt:lpstr>What was wrong for this cluster?</vt:lpstr>
      <vt:lpstr>Peak detection</vt:lpstr>
      <vt:lpstr>Peak detection, then do optimize </vt:lpstr>
      <vt:lpstr>Lesson learnt </vt:lpstr>
      <vt:lpstr>Professional attributes developed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Chen Wu</dc:creator>
  <cp:lastModifiedBy>裕怀 罗</cp:lastModifiedBy>
  <cp:revision>17</cp:revision>
  <dcterms:created xsi:type="dcterms:W3CDTF">2022-09-20T22:20:57Z</dcterms:created>
  <dcterms:modified xsi:type="dcterms:W3CDTF">2022-10-26T09:48:01Z</dcterms:modified>
</cp:coreProperties>
</file>